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51" r:id="rId2"/>
    <p:sldId id="3252" r:id="rId3"/>
    <p:sldId id="3784" r:id="rId4"/>
    <p:sldId id="3787" r:id="rId5"/>
    <p:sldId id="3788" r:id="rId6"/>
    <p:sldId id="378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B28D7DF-3856-F640-9143-5D15B247D580}">
          <p14:sldIdLst>
            <p14:sldId id="3251"/>
            <p14:sldId id="3252"/>
            <p14:sldId id="3784"/>
            <p14:sldId id="3787"/>
            <p14:sldId id="3788"/>
            <p14:sldId id="37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1B20"/>
    <a:srgbClr val="FFFFFF"/>
    <a:srgbClr val="FF0000"/>
    <a:srgbClr val="E11A1F"/>
    <a:srgbClr val="BABABA"/>
    <a:srgbClr val="DBDBDB"/>
    <a:srgbClr val="4472C4"/>
    <a:srgbClr val="000000"/>
    <a:srgbClr val="C6C6C6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61" autoAdjust="0"/>
    <p:restoredTop sz="92982" autoAdjust="0"/>
  </p:normalViewPr>
  <p:slideViewPr>
    <p:cSldViewPr snapToGrid="0">
      <p:cViewPr varScale="1">
        <p:scale>
          <a:sx n="80" d="100"/>
          <a:sy n="80" d="100"/>
        </p:scale>
        <p:origin x="96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BA169-4C53-4BC2-8596-95A7D56CC467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497B3-5951-4555-B91E-8B3CF9B0AEE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05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B05F40-5CB9-FB6D-90E1-8499A9C96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4AA81F-437A-4652-C4A3-810DE6625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37E1CB-525B-265E-97C1-69E3E6E90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54E72C-ED17-7392-286D-F3D18E0F4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5ED26A-5092-9F7A-2B5E-759CF400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408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1609D-0EA0-E222-3651-D922F442D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A87EB3-BE0D-352E-F577-D363B4771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34319D-39EC-E192-53C9-71EB808A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CC7098-84D0-1D03-3FD7-63CD9A141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6A5095-D62C-274F-602C-A6F192C26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6307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40BE47F-3FDF-49B6-29FD-B17ECB1145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5E882B-4565-B29F-EDAE-1F23580EEE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2A1458-341E-D0C9-426E-77B066924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4A0705-681C-CBAA-39E9-A42E64C82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CD1955-48D2-370C-BCD1-F64E858A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116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29D59-543B-CA5C-9550-C08EAA126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45F6C1-8DEA-6E45-F5CE-5FD3ED80F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29F2AB-EA61-BD29-91EE-43EEF8961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9B0FCD-5927-2AC7-887A-5E877988B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023C6C-41A1-C21C-576E-5D708B16D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803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606B0-6729-4549-3080-38A01E93C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503AC9-0E68-8E1B-A628-1D790A973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B9BE8B-66EA-A54A-16D3-B430E8755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0990F8-83A5-0209-9864-606E6780F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C7FD80-ECB3-32F5-22D2-6E59444E2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129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8818B-E5F8-9FE3-A494-0B9E84E30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34B012-71E5-945C-3040-869FB5BA1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9FE189-2DEE-89CE-8337-C1C5F4AA3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EF92A2-4C93-ADC7-CCE7-EF9E9232B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39C212-2E5E-77D6-F073-333AFD408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A743B4-C7BE-F705-D5A7-D3A64E92B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99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2471C6-189B-29BA-8C1C-A17A00529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10D647-7364-6F73-494E-53A217519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844392-0049-FE65-2B90-7A8BDF99E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1079BF-F904-B225-2413-C575AD6582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B4694A-5917-8D62-01D9-DE5F0C7689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784E88A-41C7-EB13-BBBB-7C5780234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17E25F3-D5E2-552C-E5F3-A07E17586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F65979E-BF70-9D28-90E2-EF03D60D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4151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AFEEC8-453A-A153-D263-F7A3A206F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AD6219-1CAA-CCDC-3651-741BF31A8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B5BEE8B-62FF-F62D-6B65-4A58ABF1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1B7E25-B791-5842-A581-526827728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478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24D92A6-CAC6-7EA7-1731-440467B7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2DDF920-E696-8641-AF1C-7EDCDD106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EA88DE-99C4-B099-F444-9FC01737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91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E7931-5011-D178-321F-D7829F36A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A1F84D-5FB7-4477-7C2C-3C6161888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C6DD4F-5CCF-A235-7E68-E01A9A532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0F1BC0-B98B-8E96-63D7-993C05DD0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3BF980-D95D-A243-DDC3-600C5D0D5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194079-6AF2-99A1-7D79-3AD3AADE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708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FD5C35-832C-32BA-4E7B-578F97843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0B8E05E-F78B-8D64-6F69-C093E60728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20C1CD0-3C63-DE80-6AB6-B9CA6A691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F76581-7D13-22A1-1825-CB26FC84F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328AFA-F724-BCEF-A9CB-8A28E1951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BA6996-BA90-A393-E71D-47D8FBE26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154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45E6B1-BF6D-DAD3-DFD6-B7317676E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0110A8-6AF1-AFB9-F3D3-23AF4439F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612D10-B9E0-E70A-61B9-DB7A7435A1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11520-7687-452F-9415-73A15BBB2829}" type="datetimeFigureOut">
              <a:rPr lang="es-ES" smtClean="0"/>
              <a:t>20/03/2024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AE3515-D299-853A-B602-4FFAA61B7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3A4380-BB06-0E00-140C-2B67A413E4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DE467-9D00-4E0D-BB7D-FEAF16CFE43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30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cono&#10;&#10;Descripción generada automáticamente con confianza media">
            <a:extLst>
              <a:ext uri="{FF2B5EF4-FFF2-40B4-BE49-F238E27FC236}">
                <a16:creationId xmlns:a16="http://schemas.microsoft.com/office/drawing/2014/main" id="{C0455AF2-D4AF-A578-8B9A-45EC13512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23" y="132829"/>
            <a:ext cx="1475182" cy="1533134"/>
          </a:xfrm>
          <a:prstGeom prst="rect">
            <a:avLst/>
          </a:prstGeom>
        </p:spPr>
      </p:pic>
      <p:pic>
        <p:nvPicPr>
          <p:cNvPr id="2" name="Picture 3" descr="Fondo abstracto de red">
            <a:extLst>
              <a:ext uri="{FF2B5EF4-FFF2-40B4-BE49-F238E27FC236}">
                <a16:creationId xmlns:a16="http://schemas.microsoft.com/office/drawing/2014/main" id="{9E227547-E07C-2FC4-5C4F-7E21FD05C9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0000"/>
          </a:blip>
          <a:srcRect r="-1" b="15708"/>
          <a:stretch/>
        </p:blipFill>
        <p:spPr>
          <a:xfrm rot="10800000">
            <a:off x="0" y="-1183"/>
            <a:ext cx="12192000" cy="6873696"/>
          </a:xfrm>
          <a:prstGeom prst="rect">
            <a:avLst/>
          </a:prstGeom>
        </p:spPr>
      </p:pic>
      <p:pic>
        <p:nvPicPr>
          <p:cNvPr id="14" name="Imagen 13" descr="Forma&#10;&#10;Descripción generada automáticamente con confianza media">
            <a:extLst>
              <a:ext uri="{FF2B5EF4-FFF2-40B4-BE49-F238E27FC236}">
                <a16:creationId xmlns:a16="http://schemas.microsoft.com/office/drawing/2014/main" id="{FB07F428-CC69-53DC-8286-6C903FCBC6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224" y="1575744"/>
            <a:ext cx="2836607" cy="1075556"/>
          </a:xfrm>
          <a:prstGeom prst="rect">
            <a:avLst/>
          </a:prstGeom>
        </p:spPr>
      </p:pic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C9F6F25E-1D16-8F27-7A33-F75FCBD6EAFB}"/>
              </a:ext>
            </a:extLst>
          </p:cNvPr>
          <p:cNvSpPr>
            <a:spLocks noChangeAspect="1"/>
          </p:cNvSpPr>
          <p:nvPr/>
        </p:nvSpPr>
        <p:spPr>
          <a:xfrm>
            <a:off x="4352925" y="13333"/>
            <a:ext cx="7839075" cy="6859180"/>
          </a:xfrm>
          <a:prstGeom prst="triangle">
            <a:avLst>
              <a:gd name="adj" fmla="val 100000"/>
            </a:avLst>
          </a:prstGeom>
          <a:solidFill>
            <a:srgbClr val="E11A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D6BB287-5961-624C-19CD-975C2005C64A}"/>
              </a:ext>
            </a:extLst>
          </p:cNvPr>
          <p:cNvSpPr txBox="1"/>
          <p:nvPr/>
        </p:nvSpPr>
        <p:spPr>
          <a:xfrm>
            <a:off x="8288895" y="5594350"/>
            <a:ext cx="3272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ES" dirty="0">
              <a:latin typeface="Montserrat" pitchFamily="2" charset="0"/>
            </a:endParaRPr>
          </a:p>
          <a:p>
            <a:pPr algn="r"/>
            <a:r>
              <a:rPr lang="es-ES" b="1" dirty="0">
                <a:solidFill>
                  <a:schemeClr val="bg1"/>
                </a:solidFill>
                <a:latin typeface="Montserrat" pitchFamily="2" charset="0"/>
              </a:rPr>
              <a:t>Objetivos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E1951FD-C2CF-4A78-CA67-E11CF28EB5C8}"/>
              </a:ext>
            </a:extLst>
          </p:cNvPr>
          <p:cNvSpPr txBox="1"/>
          <p:nvPr/>
        </p:nvSpPr>
        <p:spPr>
          <a:xfrm>
            <a:off x="7947462" y="5132683"/>
            <a:ext cx="3078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2400" b="1" dirty="0">
                <a:solidFill>
                  <a:schemeClr val="bg1"/>
                </a:solidFill>
              </a:rPr>
              <a:t>Grupos de trabajo</a:t>
            </a:r>
          </a:p>
        </p:txBody>
      </p:sp>
    </p:spTree>
    <p:extLst>
      <p:ext uri="{BB962C8B-B14F-4D97-AF65-F5344CB8AC3E}">
        <p14:creationId xmlns:p14="http://schemas.microsoft.com/office/powerpoint/2010/main" val="242349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n 21" descr="Icono&#10;&#10;Descripción generada automáticamente">
            <a:extLst>
              <a:ext uri="{FF2B5EF4-FFF2-40B4-BE49-F238E27FC236}">
                <a16:creationId xmlns:a16="http://schemas.microsoft.com/office/drawing/2014/main" id="{4553F31A-916D-3600-8A8C-C27163F32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6" y="6267087"/>
            <a:ext cx="477284" cy="495662"/>
          </a:xfrm>
          <a:prstGeom prst="rect">
            <a:avLst/>
          </a:prstGeom>
        </p:spPr>
      </p:pic>
      <p:grpSp>
        <p:nvGrpSpPr>
          <p:cNvPr id="23" name="Grupo 22">
            <a:extLst>
              <a:ext uri="{FF2B5EF4-FFF2-40B4-BE49-F238E27FC236}">
                <a16:creationId xmlns:a16="http://schemas.microsoft.com/office/drawing/2014/main" id="{8C4AFBA0-0E60-666F-4743-676F9086A176}"/>
              </a:ext>
            </a:extLst>
          </p:cNvPr>
          <p:cNvGrpSpPr/>
          <p:nvPr/>
        </p:nvGrpSpPr>
        <p:grpSpPr>
          <a:xfrm>
            <a:off x="10568579" y="95251"/>
            <a:ext cx="1521063" cy="315830"/>
            <a:chOff x="9819105" y="18955"/>
            <a:chExt cx="1521063" cy="315830"/>
          </a:xfrm>
        </p:grpSpPr>
        <p:grpSp>
          <p:nvGrpSpPr>
            <p:cNvPr id="24" name="Grupo 23">
              <a:extLst>
                <a:ext uri="{FF2B5EF4-FFF2-40B4-BE49-F238E27FC236}">
                  <a16:creationId xmlns:a16="http://schemas.microsoft.com/office/drawing/2014/main" id="{C1A26A1E-C33E-AC3B-1247-1962CA22121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819105" y="39750"/>
              <a:ext cx="994565" cy="295035"/>
              <a:chOff x="9894750" y="76440"/>
              <a:chExt cx="1334918" cy="396000"/>
            </a:xfrm>
          </p:grpSpPr>
          <p:pic>
            <p:nvPicPr>
              <p:cNvPr id="26" name="Picture 2" descr="brta">
                <a:extLst>
                  <a:ext uri="{FF2B5EF4-FFF2-40B4-BE49-F238E27FC236}">
                    <a16:creationId xmlns:a16="http://schemas.microsoft.com/office/drawing/2014/main" id="{A901D12B-F1DD-AAB2-B0FD-7B19F807E6F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94750" y="76440"/>
                <a:ext cx="633601" cy="396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7" name="Imagen 26">
                <a:extLst>
                  <a:ext uri="{FF2B5EF4-FFF2-40B4-BE49-F238E27FC236}">
                    <a16:creationId xmlns:a16="http://schemas.microsoft.com/office/drawing/2014/main" id="{F50327FF-6457-B528-E2FC-74D4E34C6D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76290" y="95531"/>
                <a:ext cx="553378" cy="326798"/>
              </a:xfrm>
              <a:prstGeom prst="rect">
                <a:avLst/>
              </a:prstGeom>
            </p:spPr>
          </p:pic>
        </p:grpSp>
        <p:pic>
          <p:nvPicPr>
            <p:cNvPr id="25" name="Picture 2">
              <a:extLst>
                <a:ext uri="{FF2B5EF4-FFF2-40B4-BE49-F238E27FC236}">
                  <a16:creationId xmlns:a16="http://schemas.microsoft.com/office/drawing/2014/main" id="{44838325-8B72-B472-59E9-D08D212B09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23890" y="18955"/>
              <a:ext cx="416278" cy="313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" name="Picture 3" descr="Fondo abstracto de red">
            <a:extLst>
              <a:ext uri="{FF2B5EF4-FFF2-40B4-BE49-F238E27FC236}">
                <a16:creationId xmlns:a16="http://schemas.microsoft.com/office/drawing/2014/main" id="{1B8C264E-ABD2-3360-F6E9-CA6CFC48245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alphaModFix amt="60000"/>
          </a:blip>
          <a:srcRect r="-1" b="15708"/>
          <a:stretch/>
        </p:blipFill>
        <p:spPr>
          <a:xfrm>
            <a:off x="3048" y="10"/>
            <a:ext cx="12188952" cy="6857990"/>
          </a:xfrm>
          <a:prstGeom prst="rect">
            <a:avLst/>
          </a:prstGeom>
        </p:spPr>
      </p:pic>
      <p:pic>
        <p:nvPicPr>
          <p:cNvPr id="28" name="Imagen 27" descr="Forma&#10;&#10;Descripción generada automáticamente con confianza media">
            <a:extLst>
              <a:ext uri="{FF2B5EF4-FFF2-40B4-BE49-F238E27FC236}">
                <a16:creationId xmlns:a16="http://schemas.microsoft.com/office/drawing/2014/main" id="{D3FD2A76-7B9E-5ACC-5EFC-4951C65D9B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756" y="6438900"/>
            <a:ext cx="737886" cy="279784"/>
          </a:xfrm>
          <a:prstGeom prst="rect">
            <a:avLst/>
          </a:prstGeom>
        </p:spPr>
      </p:pic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C9F6F25E-1D16-8F27-7A33-F75FCBD6EAFB}"/>
              </a:ext>
            </a:extLst>
          </p:cNvPr>
          <p:cNvSpPr>
            <a:spLocks noChangeAspect="1"/>
          </p:cNvSpPr>
          <p:nvPr/>
        </p:nvSpPr>
        <p:spPr>
          <a:xfrm rot="10800000">
            <a:off x="102355" y="116342"/>
            <a:ext cx="3469519" cy="3035824"/>
          </a:xfrm>
          <a:prstGeom prst="triangle">
            <a:avLst>
              <a:gd name="adj" fmla="val 100000"/>
            </a:avLst>
          </a:prstGeom>
          <a:solidFill>
            <a:srgbClr val="E51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01CC3A-E855-6C42-EA3D-232C3A2AB671}"/>
              </a:ext>
            </a:extLst>
          </p:cNvPr>
          <p:cNvSpPr txBox="1"/>
          <p:nvPr/>
        </p:nvSpPr>
        <p:spPr>
          <a:xfrm>
            <a:off x="266700" y="337716"/>
            <a:ext cx="22317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Montserrat" pitchFamily="2" charset="77"/>
              </a:rPr>
              <a:t>ÍNDICE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6911771-53F2-2813-2F18-4E28B2248154}"/>
              </a:ext>
            </a:extLst>
          </p:cNvPr>
          <p:cNvSpPr txBox="1"/>
          <p:nvPr/>
        </p:nvSpPr>
        <p:spPr>
          <a:xfrm>
            <a:off x="2571750" y="1743585"/>
            <a:ext cx="6126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/>
              <a:t>1.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7398303-5BE0-5F98-9AB0-99079C8CBE50}"/>
              </a:ext>
            </a:extLst>
          </p:cNvPr>
          <p:cNvSpPr txBox="1"/>
          <p:nvPr/>
        </p:nvSpPr>
        <p:spPr>
          <a:xfrm>
            <a:off x="2576512" y="2513026"/>
            <a:ext cx="6126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/>
              <a:t>2.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5CDE0B9-73DB-FBD7-650B-EDE462AC6965}"/>
              </a:ext>
            </a:extLst>
          </p:cNvPr>
          <p:cNvSpPr txBox="1"/>
          <p:nvPr/>
        </p:nvSpPr>
        <p:spPr>
          <a:xfrm>
            <a:off x="2571750" y="3282467"/>
            <a:ext cx="61266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dirty="0"/>
              <a:t>3.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176F72D-A946-30C1-E886-533B3CCE4D37}"/>
              </a:ext>
            </a:extLst>
          </p:cNvPr>
          <p:cNvSpPr txBox="1"/>
          <p:nvPr/>
        </p:nvSpPr>
        <p:spPr>
          <a:xfrm>
            <a:off x="3132027" y="1981448"/>
            <a:ext cx="6661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Grupo de Talento y Competencias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A618376-04F3-9FBC-1E2A-53CCC6F79E6C}"/>
              </a:ext>
            </a:extLst>
          </p:cNvPr>
          <p:cNvSpPr txBox="1"/>
          <p:nvPr/>
        </p:nvSpPr>
        <p:spPr>
          <a:xfrm>
            <a:off x="3132027" y="3520330"/>
            <a:ext cx="2973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Grupo de Alianzas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DEAC6A4-C60F-DF1D-3E1D-5F348DEA8883}"/>
              </a:ext>
            </a:extLst>
          </p:cNvPr>
          <p:cNvSpPr txBox="1"/>
          <p:nvPr/>
        </p:nvSpPr>
        <p:spPr>
          <a:xfrm>
            <a:off x="3136789" y="2750889"/>
            <a:ext cx="4939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Grupo Fomento de la Industria</a:t>
            </a:r>
          </a:p>
        </p:txBody>
      </p:sp>
    </p:spTree>
    <p:extLst>
      <p:ext uri="{BB962C8B-B14F-4D97-AF65-F5344CB8AC3E}">
        <p14:creationId xmlns:p14="http://schemas.microsoft.com/office/powerpoint/2010/main" val="2569860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C9F6F25E-1D16-8F27-7A33-F75FCBD6EAFB}"/>
              </a:ext>
            </a:extLst>
          </p:cNvPr>
          <p:cNvSpPr>
            <a:spLocks noChangeAspect="1"/>
          </p:cNvSpPr>
          <p:nvPr/>
        </p:nvSpPr>
        <p:spPr>
          <a:xfrm rot="10800000">
            <a:off x="102357" y="116344"/>
            <a:ext cx="1059947" cy="927452"/>
          </a:xfrm>
          <a:prstGeom prst="triangle">
            <a:avLst>
              <a:gd name="adj" fmla="val 100000"/>
            </a:avLst>
          </a:prstGeom>
          <a:solidFill>
            <a:srgbClr val="E51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Google Shape;59;p14">
            <a:extLst>
              <a:ext uri="{FF2B5EF4-FFF2-40B4-BE49-F238E27FC236}">
                <a16:creationId xmlns:a16="http://schemas.microsoft.com/office/drawing/2014/main" id="{63003CC2-A4E3-B6B6-A865-D8F47D5A3ECE}"/>
              </a:ext>
            </a:extLst>
          </p:cNvPr>
          <p:cNvSpPr txBox="1">
            <a:spLocks/>
          </p:cNvSpPr>
          <p:nvPr/>
        </p:nvSpPr>
        <p:spPr>
          <a:xfrm>
            <a:off x="1164236" y="239292"/>
            <a:ext cx="6608164" cy="387798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800" b="1" dirty="0">
                <a:latin typeface="Montserrat" pitchFamily="2" charset="0"/>
                <a:ea typeface="Montserrat"/>
                <a:cs typeface="Montserrat"/>
                <a:sym typeface="Montserrat"/>
              </a:rPr>
              <a:t>Grupo Talento y Competencias</a:t>
            </a:r>
          </a:p>
        </p:txBody>
      </p:sp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id="{F84E5D82-0C3F-8AA5-28E6-7AA800CB4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6" y="6267087"/>
            <a:ext cx="477284" cy="495662"/>
          </a:xfrm>
          <a:prstGeom prst="rect">
            <a:avLst/>
          </a:prstGeom>
        </p:spPr>
      </p:pic>
      <p:grpSp>
        <p:nvGrpSpPr>
          <p:cNvPr id="43" name="Grupo 42">
            <a:extLst>
              <a:ext uri="{FF2B5EF4-FFF2-40B4-BE49-F238E27FC236}">
                <a16:creationId xmlns:a16="http://schemas.microsoft.com/office/drawing/2014/main" id="{3D545038-95FC-F293-8B29-26C2F73EA46F}"/>
              </a:ext>
            </a:extLst>
          </p:cNvPr>
          <p:cNvGrpSpPr/>
          <p:nvPr/>
        </p:nvGrpSpPr>
        <p:grpSpPr>
          <a:xfrm>
            <a:off x="10568579" y="95251"/>
            <a:ext cx="1521063" cy="315830"/>
            <a:chOff x="9819105" y="18955"/>
            <a:chExt cx="1521063" cy="315830"/>
          </a:xfrm>
        </p:grpSpPr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F6449CF6-1A85-1C64-68A1-0B57A75CE6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819105" y="39750"/>
              <a:ext cx="994565" cy="295035"/>
              <a:chOff x="9894750" y="76440"/>
              <a:chExt cx="1334918" cy="396000"/>
            </a:xfrm>
          </p:grpSpPr>
          <p:pic>
            <p:nvPicPr>
              <p:cNvPr id="46" name="Picture 2" descr="brta">
                <a:extLst>
                  <a:ext uri="{FF2B5EF4-FFF2-40B4-BE49-F238E27FC236}">
                    <a16:creationId xmlns:a16="http://schemas.microsoft.com/office/drawing/2014/main" id="{8DB4C3D1-6DD4-64A4-2341-CA0F840DDBC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94750" y="76440"/>
                <a:ext cx="633601" cy="396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Imagen 46">
                <a:extLst>
                  <a:ext uri="{FF2B5EF4-FFF2-40B4-BE49-F238E27FC236}">
                    <a16:creationId xmlns:a16="http://schemas.microsoft.com/office/drawing/2014/main" id="{F10FB541-AAA1-22B4-BA1E-322A458B3C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76290" y="95531"/>
                <a:ext cx="553378" cy="326798"/>
              </a:xfrm>
              <a:prstGeom prst="rect">
                <a:avLst/>
              </a:prstGeom>
            </p:spPr>
          </p:pic>
        </p:grpSp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FB96C1A1-51AC-82C5-D0AB-50CB4AD2FC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23890" y="18955"/>
              <a:ext cx="416278" cy="313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8" name="Imagen 47" descr="Forma&#10;&#10;Descripción generada automáticamente con confianza media">
            <a:extLst>
              <a:ext uri="{FF2B5EF4-FFF2-40B4-BE49-F238E27FC236}">
                <a16:creationId xmlns:a16="http://schemas.microsoft.com/office/drawing/2014/main" id="{05B0FA65-82B1-299D-6576-076843BE22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756" y="6438900"/>
            <a:ext cx="737886" cy="27978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31A5C8F-CE0A-14B4-A8BE-765C5F21EE22}"/>
              </a:ext>
            </a:extLst>
          </p:cNvPr>
          <p:cNvSpPr txBox="1"/>
          <p:nvPr/>
        </p:nvSpPr>
        <p:spPr>
          <a:xfrm>
            <a:off x="167982" y="147590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Montserrat" pitchFamily="2" charset="77"/>
              </a:rPr>
              <a:t>1.</a:t>
            </a:r>
          </a:p>
        </p:txBody>
      </p:sp>
      <p:sp>
        <p:nvSpPr>
          <p:cNvPr id="3" name="Google Shape;59;p14">
            <a:extLst>
              <a:ext uri="{FF2B5EF4-FFF2-40B4-BE49-F238E27FC236}">
                <a16:creationId xmlns:a16="http://schemas.microsoft.com/office/drawing/2014/main" id="{E5C99A14-9213-AD6F-336B-A490877C2241}"/>
              </a:ext>
            </a:extLst>
          </p:cNvPr>
          <p:cNvSpPr txBox="1">
            <a:spLocks/>
          </p:cNvSpPr>
          <p:nvPr/>
        </p:nvSpPr>
        <p:spPr>
          <a:xfrm>
            <a:off x="661035" y="675577"/>
            <a:ext cx="4385479" cy="2215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0"/>
                <a:ea typeface="Montserrat"/>
                <a:cs typeface="Montserrat"/>
                <a:sym typeface="Montserrat"/>
              </a:rPr>
              <a:t>Objetivo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8D82AF-3CDC-472F-07F8-92C06A19BA76}"/>
              </a:ext>
            </a:extLst>
          </p:cNvPr>
          <p:cNvSpPr txBox="1"/>
          <p:nvPr/>
        </p:nvSpPr>
        <p:spPr>
          <a:xfrm>
            <a:off x="817192" y="1921255"/>
            <a:ext cx="98880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solidFill>
                  <a:srgbClr val="404040"/>
                </a:solidFill>
                <a:latin typeface="Montserrat" panose="00000500000000000000" pitchFamily="2" charset="0"/>
              </a:rPr>
              <a:t>El objetivo general de este grupo será identificar y apoyar el desarrollo de programas de capacitación y formación para asegurar que los y las profesionales de Euskadi estén comprometidos y motivados a consolidar un conocimiento estable y permanente en el campo de la microelectrónica. Además, también busca facilitar la sucesión de líderes y talentos clave en las empresas y organizaciones para garantizar la continuidad, mejora, crecimiento y consolidación de una industria en microelectrónica en Euskadi</a:t>
            </a:r>
          </a:p>
        </p:txBody>
      </p:sp>
    </p:spTree>
    <p:extLst>
      <p:ext uri="{BB962C8B-B14F-4D97-AF65-F5344CB8AC3E}">
        <p14:creationId xmlns:p14="http://schemas.microsoft.com/office/powerpoint/2010/main" val="791856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C9F6F25E-1D16-8F27-7A33-F75FCBD6EAFB}"/>
              </a:ext>
            </a:extLst>
          </p:cNvPr>
          <p:cNvSpPr>
            <a:spLocks noChangeAspect="1"/>
          </p:cNvSpPr>
          <p:nvPr/>
        </p:nvSpPr>
        <p:spPr>
          <a:xfrm rot="10800000">
            <a:off x="102357" y="116344"/>
            <a:ext cx="1059947" cy="927452"/>
          </a:xfrm>
          <a:prstGeom prst="triangle">
            <a:avLst>
              <a:gd name="adj" fmla="val 100000"/>
            </a:avLst>
          </a:prstGeom>
          <a:solidFill>
            <a:srgbClr val="E51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Google Shape;59;p14">
            <a:extLst>
              <a:ext uri="{FF2B5EF4-FFF2-40B4-BE49-F238E27FC236}">
                <a16:creationId xmlns:a16="http://schemas.microsoft.com/office/drawing/2014/main" id="{63003CC2-A4E3-B6B6-A865-D8F47D5A3ECE}"/>
              </a:ext>
            </a:extLst>
          </p:cNvPr>
          <p:cNvSpPr txBox="1">
            <a:spLocks/>
          </p:cNvSpPr>
          <p:nvPr/>
        </p:nvSpPr>
        <p:spPr>
          <a:xfrm>
            <a:off x="1164236" y="239292"/>
            <a:ext cx="6608164" cy="387798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800" b="1" dirty="0">
                <a:latin typeface="Montserrat" pitchFamily="2" charset="0"/>
                <a:ea typeface="Montserrat"/>
                <a:cs typeface="Montserrat"/>
                <a:sym typeface="Montserrat"/>
              </a:rPr>
              <a:t>Grupo Fomento de la Industria</a:t>
            </a:r>
          </a:p>
        </p:txBody>
      </p:sp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id="{F84E5D82-0C3F-8AA5-28E6-7AA800CB4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6" y="6267087"/>
            <a:ext cx="477284" cy="495662"/>
          </a:xfrm>
          <a:prstGeom prst="rect">
            <a:avLst/>
          </a:prstGeom>
        </p:spPr>
      </p:pic>
      <p:grpSp>
        <p:nvGrpSpPr>
          <p:cNvPr id="43" name="Grupo 42">
            <a:extLst>
              <a:ext uri="{FF2B5EF4-FFF2-40B4-BE49-F238E27FC236}">
                <a16:creationId xmlns:a16="http://schemas.microsoft.com/office/drawing/2014/main" id="{3D545038-95FC-F293-8B29-26C2F73EA46F}"/>
              </a:ext>
            </a:extLst>
          </p:cNvPr>
          <p:cNvGrpSpPr/>
          <p:nvPr/>
        </p:nvGrpSpPr>
        <p:grpSpPr>
          <a:xfrm>
            <a:off x="10568579" y="95251"/>
            <a:ext cx="1521063" cy="315830"/>
            <a:chOff x="9819105" y="18955"/>
            <a:chExt cx="1521063" cy="315830"/>
          </a:xfrm>
        </p:grpSpPr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F6449CF6-1A85-1C64-68A1-0B57A75CE6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819105" y="39750"/>
              <a:ext cx="994565" cy="295035"/>
              <a:chOff x="9894750" y="76440"/>
              <a:chExt cx="1334918" cy="396000"/>
            </a:xfrm>
          </p:grpSpPr>
          <p:pic>
            <p:nvPicPr>
              <p:cNvPr id="46" name="Picture 2" descr="brta">
                <a:extLst>
                  <a:ext uri="{FF2B5EF4-FFF2-40B4-BE49-F238E27FC236}">
                    <a16:creationId xmlns:a16="http://schemas.microsoft.com/office/drawing/2014/main" id="{8DB4C3D1-6DD4-64A4-2341-CA0F840DDBC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94750" y="76440"/>
                <a:ext cx="633601" cy="396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Imagen 46">
                <a:extLst>
                  <a:ext uri="{FF2B5EF4-FFF2-40B4-BE49-F238E27FC236}">
                    <a16:creationId xmlns:a16="http://schemas.microsoft.com/office/drawing/2014/main" id="{F10FB541-AAA1-22B4-BA1E-322A458B3C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76290" y="95531"/>
                <a:ext cx="553378" cy="326798"/>
              </a:xfrm>
              <a:prstGeom prst="rect">
                <a:avLst/>
              </a:prstGeom>
            </p:spPr>
          </p:pic>
        </p:grpSp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FB96C1A1-51AC-82C5-D0AB-50CB4AD2FC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23890" y="18955"/>
              <a:ext cx="416278" cy="313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8" name="Imagen 47" descr="Forma&#10;&#10;Descripción generada automáticamente con confianza media">
            <a:extLst>
              <a:ext uri="{FF2B5EF4-FFF2-40B4-BE49-F238E27FC236}">
                <a16:creationId xmlns:a16="http://schemas.microsoft.com/office/drawing/2014/main" id="{05B0FA65-82B1-299D-6576-076843BE22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756" y="6438900"/>
            <a:ext cx="737886" cy="27978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31A5C8F-CE0A-14B4-A8BE-765C5F21EE22}"/>
              </a:ext>
            </a:extLst>
          </p:cNvPr>
          <p:cNvSpPr txBox="1"/>
          <p:nvPr/>
        </p:nvSpPr>
        <p:spPr>
          <a:xfrm>
            <a:off x="167982" y="14759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Montserrat" pitchFamily="2" charset="77"/>
              </a:rPr>
              <a:t>2.</a:t>
            </a:r>
          </a:p>
        </p:txBody>
      </p:sp>
      <p:sp>
        <p:nvSpPr>
          <p:cNvPr id="3" name="Google Shape;59;p14">
            <a:extLst>
              <a:ext uri="{FF2B5EF4-FFF2-40B4-BE49-F238E27FC236}">
                <a16:creationId xmlns:a16="http://schemas.microsoft.com/office/drawing/2014/main" id="{E5C99A14-9213-AD6F-336B-A490877C2241}"/>
              </a:ext>
            </a:extLst>
          </p:cNvPr>
          <p:cNvSpPr txBox="1">
            <a:spLocks/>
          </p:cNvSpPr>
          <p:nvPr/>
        </p:nvSpPr>
        <p:spPr>
          <a:xfrm>
            <a:off x="661035" y="675577"/>
            <a:ext cx="4385479" cy="2215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0"/>
                <a:ea typeface="Montserrat"/>
                <a:cs typeface="Montserrat"/>
                <a:sym typeface="Montserrat"/>
              </a:rPr>
              <a:t>Objetivo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70C5EEE-9F45-BFD2-7849-2FFE95E3BDAE}"/>
              </a:ext>
            </a:extLst>
          </p:cNvPr>
          <p:cNvSpPr txBox="1"/>
          <p:nvPr/>
        </p:nvSpPr>
        <p:spPr>
          <a:xfrm>
            <a:off x="947851" y="1859339"/>
            <a:ext cx="100927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solidFill>
                  <a:srgbClr val="404040"/>
                </a:solidFill>
                <a:latin typeface="Montserrat" panose="00000500000000000000" pitchFamily="2" charset="0"/>
              </a:rPr>
              <a:t>El objetivo general de este grupo será promover el crecimiento y desarrollo de la industria de microelectrónica a través del trabajo conjunto, la colaboración y la creación de redes entre las empresas y organizaciones involucradas en esta área. El grupo buscará fomentar la innovación, la investigación y el desarrollo en el sector de microelectrónica. Además, el grupo tendrá como objetivo impulsar la adopción de tecnologías emergentes y mejorar la competitividad de las empresas del sector a nivel nacional e internacional.</a:t>
            </a:r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3150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C9F6F25E-1D16-8F27-7A33-F75FCBD6EAFB}"/>
              </a:ext>
            </a:extLst>
          </p:cNvPr>
          <p:cNvSpPr>
            <a:spLocks noChangeAspect="1"/>
          </p:cNvSpPr>
          <p:nvPr/>
        </p:nvSpPr>
        <p:spPr>
          <a:xfrm rot="10800000">
            <a:off x="102357" y="116344"/>
            <a:ext cx="1059947" cy="927452"/>
          </a:xfrm>
          <a:prstGeom prst="triangle">
            <a:avLst>
              <a:gd name="adj" fmla="val 100000"/>
            </a:avLst>
          </a:prstGeom>
          <a:solidFill>
            <a:srgbClr val="E51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Google Shape;59;p14">
            <a:extLst>
              <a:ext uri="{FF2B5EF4-FFF2-40B4-BE49-F238E27FC236}">
                <a16:creationId xmlns:a16="http://schemas.microsoft.com/office/drawing/2014/main" id="{63003CC2-A4E3-B6B6-A865-D8F47D5A3ECE}"/>
              </a:ext>
            </a:extLst>
          </p:cNvPr>
          <p:cNvSpPr txBox="1">
            <a:spLocks/>
          </p:cNvSpPr>
          <p:nvPr/>
        </p:nvSpPr>
        <p:spPr>
          <a:xfrm>
            <a:off x="1164236" y="239292"/>
            <a:ext cx="6608164" cy="387798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2800" b="1" dirty="0">
                <a:latin typeface="Montserrat" pitchFamily="2" charset="0"/>
                <a:ea typeface="Montserrat"/>
                <a:cs typeface="Montserrat"/>
                <a:sym typeface="Montserrat"/>
              </a:rPr>
              <a:t>Grupo Alianzas</a:t>
            </a:r>
          </a:p>
        </p:txBody>
      </p:sp>
      <p:pic>
        <p:nvPicPr>
          <p:cNvPr id="42" name="Imagen 41" descr="Icono&#10;&#10;Descripción generada automáticamente">
            <a:extLst>
              <a:ext uri="{FF2B5EF4-FFF2-40B4-BE49-F238E27FC236}">
                <a16:creationId xmlns:a16="http://schemas.microsoft.com/office/drawing/2014/main" id="{F84E5D82-0C3F-8AA5-28E6-7AA800CB4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6" y="6267087"/>
            <a:ext cx="477284" cy="495662"/>
          </a:xfrm>
          <a:prstGeom prst="rect">
            <a:avLst/>
          </a:prstGeom>
        </p:spPr>
      </p:pic>
      <p:grpSp>
        <p:nvGrpSpPr>
          <p:cNvPr id="43" name="Grupo 42">
            <a:extLst>
              <a:ext uri="{FF2B5EF4-FFF2-40B4-BE49-F238E27FC236}">
                <a16:creationId xmlns:a16="http://schemas.microsoft.com/office/drawing/2014/main" id="{3D545038-95FC-F293-8B29-26C2F73EA46F}"/>
              </a:ext>
            </a:extLst>
          </p:cNvPr>
          <p:cNvGrpSpPr/>
          <p:nvPr/>
        </p:nvGrpSpPr>
        <p:grpSpPr>
          <a:xfrm>
            <a:off x="10568579" y="95251"/>
            <a:ext cx="1521063" cy="315830"/>
            <a:chOff x="9819105" y="18955"/>
            <a:chExt cx="1521063" cy="315830"/>
          </a:xfrm>
        </p:grpSpPr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F6449CF6-1A85-1C64-68A1-0B57A75CE692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9819105" y="39750"/>
              <a:ext cx="994565" cy="295035"/>
              <a:chOff x="9894750" y="76440"/>
              <a:chExt cx="1334918" cy="396000"/>
            </a:xfrm>
          </p:grpSpPr>
          <p:pic>
            <p:nvPicPr>
              <p:cNvPr id="46" name="Picture 2" descr="brta">
                <a:extLst>
                  <a:ext uri="{FF2B5EF4-FFF2-40B4-BE49-F238E27FC236}">
                    <a16:creationId xmlns:a16="http://schemas.microsoft.com/office/drawing/2014/main" id="{8DB4C3D1-6DD4-64A4-2341-CA0F840DDBC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94750" y="76440"/>
                <a:ext cx="633601" cy="396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Imagen 46">
                <a:extLst>
                  <a:ext uri="{FF2B5EF4-FFF2-40B4-BE49-F238E27FC236}">
                    <a16:creationId xmlns:a16="http://schemas.microsoft.com/office/drawing/2014/main" id="{F10FB541-AAA1-22B4-BA1E-322A458B3C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76290" y="95531"/>
                <a:ext cx="553378" cy="326798"/>
              </a:xfrm>
              <a:prstGeom prst="rect">
                <a:avLst/>
              </a:prstGeom>
            </p:spPr>
          </p:pic>
        </p:grpSp>
        <p:pic>
          <p:nvPicPr>
            <p:cNvPr id="45" name="Picture 2">
              <a:extLst>
                <a:ext uri="{FF2B5EF4-FFF2-40B4-BE49-F238E27FC236}">
                  <a16:creationId xmlns:a16="http://schemas.microsoft.com/office/drawing/2014/main" id="{FB96C1A1-51AC-82C5-D0AB-50CB4AD2FC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23890" y="18955"/>
              <a:ext cx="416278" cy="3135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8" name="Imagen 47" descr="Forma&#10;&#10;Descripción generada automáticamente con confianza media">
            <a:extLst>
              <a:ext uri="{FF2B5EF4-FFF2-40B4-BE49-F238E27FC236}">
                <a16:creationId xmlns:a16="http://schemas.microsoft.com/office/drawing/2014/main" id="{05B0FA65-82B1-299D-6576-076843BE220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756" y="6438900"/>
            <a:ext cx="737886" cy="27978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31A5C8F-CE0A-14B4-A8BE-765C5F21EE22}"/>
              </a:ext>
            </a:extLst>
          </p:cNvPr>
          <p:cNvSpPr txBox="1"/>
          <p:nvPr/>
        </p:nvSpPr>
        <p:spPr>
          <a:xfrm>
            <a:off x="167982" y="147590"/>
            <a:ext cx="4619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Montserrat" pitchFamily="2" charset="77"/>
              </a:rPr>
              <a:t>3.</a:t>
            </a:r>
          </a:p>
        </p:txBody>
      </p:sp>
      <p:sp>
        <p:nvSpPr>
          <p:cNvPr id="3" name="Google Shape;59;p14">
            <a:extLst>
              <a:ext uri="{FF2B5EF4-FFF2-40B4-BE49-F238E27FC236}">
                <a16:creationId xmlns:a16="http://schemas.microsoft.com/office/drawing/2014/main" id="{E5C99A14-9213-AD6F-336B-A490877C2241}"/>
              </a:ext>
            </a:extLst>
          </p:cNvPr>
          <p:cNvSpPr txBox="1">
            <a:spLocks/>
          </p:cNvSpPr>
          <p:nvPr/>
        </p:nvSpPr>
        <p:spPr>
          <a:xfrm>
            <a:off x="661035" y="675577"/>
            <a:ext cx="4385479" cy="2215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0"/>
                <a:ea typeface="Montserrat"/>
                <a:cs typeface="Montserrat"/>
                <a:sym typeface="Montserrat"/>
              </a:rPr>
              <a:t>Objetivo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42062EC-445A-9FDB-F4B7-A143DED45139}"/>
              </a:ext>
            </a:extLst>
          </p:cNvPr>
          <p:cNvSpPr txBox="1"/>
          <p:nvPr/>
        </p:nvSpPr>
        <p:spPr>
          <a:xfrm>
            <a:off x="817192" y="1811021"/>
            <a:ext cx="102234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ES" dirty="0">
                <a:solidFill>
                  <a:srgbClr val="404040"/>
                </a:solidFill>
                <a:latin typeface="Montserrat" panose="00000500000000000000" pitchFamily="2" charset="0"/>
              </a:rPr>
              <a:t>El objetivo general de este grupo será crear un grupo de alianzas de microelectrónica, fomentando la colaboración entre diferentes empresas, academia y centros de FP, centros de investigación y entidades gubernamentales, con el fin de impulsar el desarrollo y la innovación en el sector de la microelectrónica.</a:t>
            </a:r>
          </a:p>
          <a:p>
            <a:pPr algn="just"/>
            <a:r>
              <a:rPr lang="es-ES" dirty="0">
                <a:solidFill>
                  <a:srgbClr val="404040"/>
                </a:solidFill>
                <a:latin typeface="Montserrat" panose="00000500000000000000" pitchFamily="2" charset="0"/>
              </a:rPr>
              <a:t>Buscará y promoverá la creación de sinergias entre los miembros del grupo para compartir conocimientos, recursos y experiencias, así como colaborar en proyectos de investigación y desarrollo conjuntos. También, se buscará promover la competitividad de la industria a nivel nacional e internacional, fomentando la creación de empleo, la atracción de inversiones y la generación de nuevas oportunidades de negocio. </a:t>
            </a:r>
          </a:p>
        </p:txBody>
      </p:sp>
    </p:spTree>
    <p:extLst>
      <p:ext uri="{BB962C8B-B14F-4D97-AF65-F5344CB8AC3E}">
        <p14:creationId xmlns:p14="http://schemas.microsoft.com/office/powerpoint/2010/main" val="194839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cono&#10;&#10;Descripción generada automáticamente con confianza media">
            <a:extLst>
              <a:ext uri="{FF2B5EF4-FFF2-40B4-BE49-F238E27FC236}">
                <a16:creationId xmlns:a16="http://schemas.microsoft.com/office/drawing/2014/main" id="{C0455AF2-D4AF-A578-8B9A-45EC13512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23" y="132829"/>
            <a:ext cx="1475182" cy="1533134"/>
          </a:xfrm>
          <a:prstGeom prst="rect">
            <a:avLst/>
          </a:prstGeom>
        </p:spPr>
      </p:pic>
      <p:pic>
        <p:nvPicPr>
          <p:cNvPr id="2" name="Picture 3" descr="Fondo abstracto de red">
            <a:extLst>
              <a:ext uri="{FF2B5EF4-FFF2-40B4-BE49-F238E27FC236}">
                <a16:creationId xmlns:a16="http://schemas.microsoft.com/office/drawing/2014/main" id="{9E227547-E07C-2FC4-5C4F-7E21FD05C9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0000"/>
          </a:blip>
          <a:srcRect r="-1" b="15708"/>
          <a:stretch/>
        </p:blipFill>
        <p:spPr>
          <a:xfrm rot="10800000">
            <a:off x="0" y="-1183"/>
            <a:ext cx="12192000" cy="6873696"/>
          </a:xfrm>
          <a:prstGeom prst="rect">
            <a:avLst/>
          </a:prstGeom>
        </p:spPr>
      </p:pic>
      <p:pic>
        <p:nvPicPr>
          <p:cNvPr id="14" name="Imagen 13" descr="Forma&#10;&#10;Descripción generada automáticamente con confianza media">
            <a:extLst>
              <a:ext uri="{FF2B5EF4-FFF2-40B4-BE49-F238E27FC236}">
                <a16:creationId xmlns:a16="http://schemas.microsoft.com/office/drawing/2014/main" id="{FB07F428-CC69-53DC-8286-6C903FCBC6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224" y="1575744"/>
            <a:ext cx="2836607" cy="1075556"/>
          </a:xfrm>
          <a:prstGeom prst="rect">
            <a:avLst/>
          </a:prstGeom>
        </p:spPr>
      </p:pic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C9F6F25E-1D16-8F27-7A33-F75FCBD6EAFB}"/>
              </a:ext>
            </a:extLst>
          </p:cNvPr>
          <p:cNvSpPr>
            <a:spLocks noChangeAspect="1"/>
          </p:cNvSpPr>
          <p:nvPr/>
        </p:nvSpPr>
        <p:spPr>
          <a:xfrm>
            <a:off x="4352925" y="13333"/>
            <a:ext cx="7839075" cy="6859180"/>
          </a:xfrm>
          <a:prstGeom prst="triangle">
            <a:avLst>
              <a:gd name="adj" fmla="val 100000"/>
            </a:avLst>
          </a:prstGeom>
          <a:solidFill>
            <a:srgbClr val="E11A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D6BB287-5961-624C-19CD-975C2005C64A}"/>
              </a:ext>
            </a:extLst>
          </p:cNvPr>
          <p:cNvSpPr txBox="1"/>
          <p:nvPr/>
        </p:nvSpPr>
        <p:spPr>
          <a:xfrm>
            <a:off x="8288895" y="5594350"/>
            <a:ext cx="3272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ES" dirty="0">
              <a:latin typeface="Montserrat" pitchFamily="2" charset="0"/>
            </a:endParaRPr>
          </a:p>
          <a:p>
            <a:pPr algn="r"/>
            <a:r>
              <a:rPr lang="es-ES" b="1" dirty="0">
                <a:solidFill>
                  <a:schemeClr val="bg1"/>
                </a:solidFill>
                <a:latin typeface="Montserrat" pitchFamily="2" charset="0"/>
              </a:rPr>
              <a:t>Objetivos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E1951FD-C2CF-4A78-CA67-E11CF28EB5C8}"/>
              </a:ext>
            </a:extLst>
          </p:cNvPr>
          <p:cNvSpPr txBox="1"/>
          <p:nvPr/>
        </p:nvSpPr>
        <p:spPr>
          <a:xfrm>
            <a:off x="7947462" y="5132683"/>
            <a:ext cx="3078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2400" b="1" dirty="0">
                <a:solidFill>
                  <a:schemeClr val="bg1"/>
                </a:solidFill>
              </a:rPr>
              <a:t>Grupos de trabajo</a:t>
            </a:r>
          </a:p>
        </p:txBody>
      </p:sp>
    </p:spTree>
    <p:extLst>
      <p:ext uri="{BB962C8B-B14F-4D97-AF65-F5344CB8AC3E}">
        <p14:creationId xmlns:p14="http://schemas.microsoft.com/office/powerpoint/2010/main" val="3368477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MH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29756</TotalTime>
  <Words>331</Words>
  <Application>Microsoft Office PowerPoint</Application>
  <PresentationFormat>Panorámica</PresentationFormat>
  <Paragraphs>26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Xabier Alberdi</dc:creator>
  <cp:lastModifiedBy>Cristina Murillo</cp:lastModifiedBy>
  <cp:revision>15</cp:revision>
  <dcterms:created xsi:type="dcterms:W3CDTF">2022-12-02T11:51:23Z</dcterms:created>
  <dcterms:modified xsi:type="dcterms:W3CDTF">2024-03-20T09:07:44Z</dcterms:modified>
</cp:coreProperties>
</file>